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
      <p:font typeface="Average"/>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0BFA42C-5A14-4E6C-B9B6-5DF7BFAC1E69}">
  <a:tblStyle styleId="{10BFA42C-5A14-4E6C-B9B6-5DF7BFAC1E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Averag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Montserrat-regular.fntdata"/><Relationship Id="rId16" Type="http://schemas.openxmlformats.org/officeDocument/2006/relationships/slide" Target="slides/slide10.xml"/><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3e792e4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3e792e4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fb54fd49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fb54fd49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0.jpg"/><Relationship Id="rId6" Type="http://schemas.openxmlformats.org/officeDocument/2006/relationships/image" Target="../media/image8.jpg"/><Relationship Id="rId7"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github.com/matterport/Mask_RCNN" TargetMode="External"/><Relationship Id="rId4" Type="http://schemas.openxmlformats.org/officeDocument/2006/relationships/hyperlink" Target="https://arxiv.org/abs/1703.06870" TargetMode="External"/><Relationship Id="rId5" Type="http://schemas.openxmlformats.org/officeDocument/2006/relationships/hyperlink" Target="https://www.youtube.com/watch?v=5ZStcy7NWq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25725" y="1498025"/>
            <a:ext cx="52731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0"/>
              <a:t>INSTANCIFY</a:t>
            </a:r>
            <a:endParaRPr sz="6000"/>
          </a:p>
        </p:txBody>
      </p:sp>
      <p:sp>
        <p:nvSpPr>
          <p:cNvPr id="229" name="Google Shape;229;p17"/>
          <p:cNvSpPr txBox="1"/>
          <p:nvPr>
            <p:ph idx="1" type="subTitle"/>
          </p:nvPr>
        </p:nvSpPr>
        <p:spPr>
          <a:xfrm>
            <a:off x="5856775" y="2933425"/>
            <a:ext cx="2963700" cy="201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ADITYA VARSHNEY- E18CSE010 </a:t>
            </a:r>
            <a:endParaRPr/>
          </a:p>
          <a:p>
            <a:pPr indent="0" lvl="0" marL="0" rtl="0" algn="l">
              <a:lnSpc>
                <a:spcPct val="100000"/>
              </a:lnSpc>
              <a:spcBef>
                <a:spcPts val="1600"/>
              </a:spcBef>
              <a:spcAft>
                <a:spcPts val="0"/>
              </a:spcAft>
              <a:buNone/>
            </a:pPr>
            <a:r>
              <a:rPr lang="en-GB"/>
              <a:t>AMIT PATEL-E18CSE013 </a:t>
            </a:r>
            <a:endParaRPr/>
          </a:p>
          <a:p>
            <a:pPr indent="0" lvl="0" marL="0" rtl="0" algn="l">
              <a:lnSpc>
                <a:spcPct val="100000"/>
              </a:lnSpc>
              <a:spcBef>
                <a:spcPts val="1600"/>
              </a:spcBef>
              <a:spcAft>
                <a:spcPts val="0"/>
              </a:spcAft>
              <a:buNone/>
            </a:pPr>
            <a:r>
              <a:rPr lang="en-GB"/>
              <a:t>ANUSHKA UPADHYAYA- E18CSE026 </a:t>
            </a:r>
            <a:endParaRPr/>
          </a:p>
          <a:p>
            <a:pPr indent="0" lvl="0" marL="0" rtl="0" algn="l">
              <a:lnSpc>
                <a:spcPct val="100000"/>
              </a:lnSpc>
              <a:spcBef>
                <a:spcPts val="1600"/>
              </a:spcBef>
              <a:spcAft>
                <a:spcPts val="0"/>
              </a:spcAft>
              <a:buNone/>
            </a:pPr>
            <a:r>
              <a:rPr lang="en-GB"/>
              <a:t>ARNAV BANSAL-E18CSE028 </a:t>
            </a:r>
            <a:endParaRPr/>
          </a:p>
          <a:p>
            <a:pPr indent="0" lvl="0" marL="0" rtl="0" algn="l">
              <a:lnSpc>
                <a:spcPct val="100000"/>
              </a:lnSpc>
              <a:spcBef>
                <a:spcPts val="1600"/>
              </a:spcBef>
              <a:spcAft>
                <a:spcPts val="1600"/>
              </a:spcAft>
              <a:buNone/>
            </a:pPr>
            <a:r>
              <a:rPr lang="en-GB"/>
              <a:t>BHAVYA BATRA-E18CSE035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6"/>
          <p:cNvSpPr txBox="1"/>
          <p:nvPr>
            <p:ph type="title"/>
          </p:nvPr>
        </p:nvSpPr>
        <p:spPr>
          <a:xfrm>
            <a:off x="472625" y="1988300"/>
            <a:ext cx="3256200" cy="19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t>THANK</a:t>
            </a:r>
            <a:endParaRPr sz="4800"/>
          </a:p>
          <a:p>
            <a:pPr indent="0" lvl="0" marL="0" rtl="0" algn="ctr">
              <a:spcBef>
                <a:spcPts val="0"/>
              </a:spcBef>
              <a:spcAft>
                <a:spcPts val="0"/>
              </a:spcAft>
              <a:buNone/>
            </a:pPr>
            <a:r>
              <a:rPr lang="en-GB" sz="4800"/>
              <a:t>YOU</a:t>
            </a:r>
            <a:endParaRPr sz="4800"/>
          </a:p>
        </p:txBody>
      </p:sp>
      <p:grpSp>
        <p:nvGrpSpPr>
          <p:cNvPr id="301" name="Google Shape;301;p26"/>
          <p:cNvGrpSpPr/>
          <p:nvPr/>
        </p:nvGrpSpPr>
        <p:grpSpPr>
          <a:xfrm>
            <a:off x="4066820" y="1553491"/>
            <a:ext cx="3159984" cy="2439109"/>
            <a:chOff x="3553042" y="1657806"/>
            <a:chExt cx="3461100" cy="2671532"/>
          </a:xfrm>
        </p:grpSpPr>
        <p:sp>
          <p:nvSpPr>
            <p:cNvPr id="302" name="Google Shape;302;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0" name="Google Shape;310;p26"/>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11" name="Google Shape;311;p2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6"/>
          <p:cNvGrpSpPr/>
          <p:nvPr/>
        </p:nvGrpSpPr>
        <p:grpSpPr>
          <a:xfrm>
            <a:off x="6762480" y="2546254"/>
            <a:ext cx="1024386" cy="1522884"/>
            <a:chOff x="6505573" y="2745170"/>
            <a:chExt cx="1122000" cy="1668000"/>
          </a:xfrm>
        </p:grpSpPr>
        <p:sp>
          <p:nvSpPr>
            <p:cNvPr id="313" name="Google Shape;313;p2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7" name="Google Shape;317;p26"/>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18" name="Google Shape;318;p2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6"/>
          <p:cNvGrpSpPr/>
          <p:nvPr/>
        </p:nvGrpSpPr>
        <p:grpSpPr>
          <a:xfrm>
            <a:off x="6405845" y="3121897"/>
            <a:ext cx="520684" cy="1036470"/>
            <a:chOff x="9543736" y="4486132"/>
            <a:chExt cx="570300" cy="1135235"/>
          </a:xfrm>
        </p:grpSpPr>
        <p:sp>
          <p:nvSpPr>
            <p:cNvPr id="320" name="Google Shape;320;p2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4" name="Google Shape;324;p26"/>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25" name="Google Shape;325;p26"/>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6"/>
          <p:cNvGrpSpPr/>
          <p:nvPr/>
        </p:nvGrpSpPr>
        <p:grpSpPr>
          <a:xfrm>
            <a:off x="7564804" y="3443361"/>
            <a:ext cx="455496" cy="692277"/>
            <a:chOff x="7384375" y="3728000"/>
            <a:chExt cx="498900" cy="758244"/>
          </a:xfrm>
        </p:grpSpPr>
        <p:sp>
          <p:nvSpPr>
            <p:cNvPr id="327" name="Google Shape;327;p2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6"/>
          <p:cNvGrpSpPr/>
          <p:nvPr/>
        </p:nvGrpSpPr>
        <p:grpSpPr>
          <a:xfrm>
            <a:off x="7564836" y="3561758"/>
            <a:ext cx="478081" cy="462776"/>
            <a:chOff x="7384385" y="3857442"/>
            <a:chExt cx="523637" cy="506874"/>
          </a:xfrm>
        </p:grpSpPr>
        <p:sp>
          <p:nvSpPr>
            <p:cNvPr id="332" name="Google Shape;332;p2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6"/>
            <p:cNvGrpSpPr/>
            <p:nvPr/>
          </p:nvGrpSpPr>
          <p:grpSpPr>
            <a:xfrm>
              <a:off x="7384385" y="3857442"/>
              <a:ext cx="523637" cy="498900"/>
              <a:chOff x="7384385" y="3857442"/>
              <a:chExt cx="523637" cy="498900"/>
            </a:xfrm>
          </p:grpSpPr>
          <p:sp>
            <p:nvSpPr>
              <p:cNvPr id="334" name="Google Shape;334;p2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36" name="Google Shape;336;p26"/>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37" name="Google Shape;337;p26"/>
          <p:cNvGrpSpPr/>
          <p:nvPr/>
        </p:nvGrpSpPr>
        <p:grpSpPr>
          <a:xfrm>
            <a:off x="8110843" y="3443361"/>
            <a:ext cx="435785" cy="692277"/>
            <a:chOff x="7982421" y="3727763"/>
            <a:chExt cx="477311" cy="758244"/>
          </a:xfrm>
        </p:grpSpPr>
        <p:sp>
          <p:nvSpPr>
            <p:cNvPr id="338" name="Google Shape;338;p2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6" name="Google Shape;346;p26"/>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INTRODUCTION</a:t>
            </a:r>
            <a:endParaRPr sz="3600"/>
          </a:p>
        </p:txBody>
      </p:sp>
      <p:sp>
        <p:nvSpPr>
          <p:cNvPr id="235" name="Google Shape;235;p18"/>
          <p:cNvSpPr txBox="1"/>
          <p:nvPr>
            <p:ph idx="1" type="body"/>
          </p:nvPr>
        </p:nvSpPr>
        <p:spPr>
          <a:xfrm>
            <a:off x="1297500" y="1307850"/>
            <a:ext cx="7038900" cy="29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Object Detection allows the recognition, detection and the localization of multiple objects within an image. The feature we are trying to explore is instantiation of an image, means generating a mask for all objects detected.</a:t>
            </a:r>
            <a:endParaRPr sz="1400"/>
          </a:p>
          <a:p>
            <a:pPr indent="0" lvl="0" marL="0" rtl="0" algn="l">
              <a:spcBef>
                <a:spcPts val="1600"/>
              </a:spcBef>
              <a:spcAft>
                <a:spcPts val="0"/>
              </a:spcAft>
              <a:buNone/>
            </a:pPr>
            <a:r>
              <a:rPr lang="en-GB" sz="1400"/>
              <a:t>Our vision is just to instantiate all object categories in an image accurately, and then we can plan to extend this for a video or real time.</a:t>
            </a:r>
            <a:endParaRPr sz="1400"/>
          </a:p>
          <a:p>
            <a:pPr indent="0" lvl="0" marL="0" rtl="0" algn="l">
              <a:spcBef>
                <a:spcPts val="1600"/>
              </a:spcBef>
              <a:spcAft>
                <a:spcPts val="0"/>
              </a:spcAft>
              <a:buNone/>
            </a:pPr>
            <a:r>
              <a:rPr lang="en-GB" sz="1400"/>
              <a:t>Hence, </a:t>
            </a:r>
            <a:r>
              <a:rPr lang="en-GB" sz="1400"/>
              <a:t>Instancify is an algorithm which provides a better understanding of an image by instantiating it. The algorithm uses instance algorithm segmentation via which we not only have the bounding box of the object of the but pixel-wise masks for each object as well, enabling us to segment each individual object. </a:t>
            </a:r>
            <a:endParaRPr sz="1400"/>
          </a:p>
          <a:p>
            <a:pPr indent="0" lvl="0" marL="0" rtl="0" algn="l">
              <a:spcBef>
                <a:spcPts val="1600"/>
              </a:spcBef>
              <a:spcAft>
                <a:spcPts val="16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564500" y="85865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USED : MS COCO</a:t>
            </a:r>
            <a:endParaRPr/>
          </a:p>
        </p:txBody>
      </p:sp>
      <p:sp>
        <p:nvSpPr>
          <p:cNvPr id="241" name="Google Shape;241;p19"/>
          <p:cNvSpPr txBox="1"/>
          <p:nvPr/>
        </p:nvSpPr>
        <p:spPr>
          <a:xfrm>
            <a:off x="673375" y="1407975"/>
            <a:ext cx="4500600" cy="301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chemeClr val="lt1"/>
                </a:solidFill>
                <a:latin typeface="Average"/>
                <a:ea typeface="Average"/>
                <a:cs typeface="Average"/>
                <a:sym typeface="Average"/>
              </a:rPr>
              <a:t>MS COCO is a large scale object detection , segmentation, captioning dataset with a wide variety of features such as:</a:t>
            </a:r>
            <a:endParaRPr sz="1800">
              <a:solidFill>
                <a:schemeClr val="lt1"/>
              </a:solidFill>
              <a:latin typeface="Average"/>
              <a:ea typeface="Average"/>
              <a:cs typeface="Average"/>
              <a:sym typeface="Average"/>
            </a:endParaRPr>
          </a:p>
          <a:p>
            <a:pPr indent="-342900" lvl="0" marL="457200" rtl="0" algn="l">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Object Segmentation</a:t>
            </a:r>
            <a:endParaRPr sz="1800">
              <a:solidFill>
                <a:schemeClr val="lt1"/>
              </a:solidFill>
              <a:latin typeface="Average"/>
              <a:ea typeface="Average"/>
              <a:cs typeface="Average"/>
              <a:sym typeface="Average"/>
            </a:endParaRPr>
          </a:p>
          <a:p>
            <a:pPr indent="-342900" lvl="0" marL="457200" rtl="0" algn="l">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Superpixel Stuff Segmentation</a:t>
            </a:r>
            <a:endParaRPr sz="1800">
              <a:solidFill>
                <a:schemeClr val="lt1"/>
              </a:solidFill>
              <a:latin typeface="Average"/>
              <a:ea typeface="Average"/>
              <a:cs typeface="Average"/>
              <a:sym typeface="Average"/>
            </a:endParaRPr>
          </a:p>
          <a:p>
            <a:pPr indent="-342900" lvl="0" marL="457200" rtl="0" algn="l">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Recognition In Text</a:t>
            </a:r>
            <a:endParaRPr sz="1800">
              <a:solidFill>
                <a:schemeClr val="lt1"/>
              </a:solidFill>
              <a:latin typeface="Average"/>
              <a:ea typeface="Average"/>
              <a:cs typeface="Average"/>
              <a:sym typeface="Average"/>
            </a:endParaRPr>
          </a:p>
          <a:p>
            <a:pPr indent="-342900" lvl="0" marL="457200" rtl="0" algn="l">
              <a:spcBef>
                <a:spcPts val="0"/>
              </a:spcBef>
              <a:spcAft>
                <a:spcPts val="0"/>
              </a:spcAft>
              <a:buClr>
                <a:schemeClr val="lt1"/>
              </a:buClr>
              <a:buSzPts val="1800"/>
              <a:buFont typeface="Average"/>
              <a:buChar char="●"/>
            </a:pPr>
            <a:r>
              <a:rPr lang="en-GB" sz="1800">
                <a:solidFill>
                  <a:schemeClr val="lt1"/>
                </a:solidFill>
                <a:latin typeface="Average"/>
                <a:ea typeface="Average"/>
                <a:cs typeface="Average"/>
                <a:sym typeface="Average"/>
              </a:rPr>
              <a:t>1.5 Million Object Instances, etc</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a:p>
            <a:pPr indent="0" lvl="0" marL="0" rtl="0" algn="l">
              <a:spcBef>
                <a:spcPts val="0"/>
              </a:spcBef>
              <a:spcAft>
                <a:spcPts val="0"/>
              </a:spcAft>
              <a:buNone/>
            </a:pPr>
            <a:r>
              <a:t/>
            </a:r>
            <a:endParaRPr sz="1800">
              <a:solidFill>
                <a:schemeClr val="lt1"/>
              </a:solidFill>
              <a:latin typeface="Average"/>
              <a:ea typeface="Average"/>
              <a:cs typeface="Average"/>
              <a:sym typeface="Average"/>
            </a:endParaRPr>
          </a:p>
        </p:txBody>
      </p:sp>
      <p:pic>
        <p:nvPicPr>
          <p:cNvPr id="242" name="Google Shape;242;p19"/>
          <p:cNvPicPr preferRelativeResize="0"/>
          <p:nvPr/>
        </p:nvPicPr>
        <p:blipFill>
          <a:blip r:embed="rId3">
            <a:alphaModFix/>
          </a:blip>
          <a:stretch>
            <a:fillRect/>
          </a:stretch>
        </p:blipFill>
        <p:spPr>
          <a:xfrm>
            <a:off x="3133200" y="3739957"/>
            <a:ext cx="3610467" cy="1116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190875"/>
            <a:ext cx="7038900" cy="11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Model Used</a:t>
            </a:r>
            <a:endParaRPr sz="3600"/>
          </a:p>
        </p:txBody>
      </p:sp>
      <p:sp>
        <p:nvSpPr>
          <p:cNvPr id="248" name="Google Shape;248;p20"/>
          <p:cNvSpPr txBox="1"/>
          <p:nvPr/>
        </p:nvSpPr>
        <p:spPr>
          <a:xfrm>
            <a:off x="1297500" y="1307775"/>
            <a:ext cx="814200" cy="11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9" name="Google Shape;249;p20"/>
          <p:cNvSpPr txBox="1"/>
          <p:nvPr>
            <p:ph idx="1" type="body"/>
          </p:nvPr>
        </p:nvSpPr>
        <p:spPr>
          <a:xfrm>
            <a:off x="2081096" y="1127667"/>
            <a:ext cx="6528300" cy="115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800">
                <a:solidFill>
                  <a:srgbClr val="FFFFFF"/>
                </a:solidFill>
              </a:rPr>
              <a:t>Mask RCNN:</a:t>
            </a:r>
            <a:endParaRPr sz="1800">
              <a:solidFill>
                <a:srgbClr val="FFFFFF"/>
              </a:solidFill>
            </a:endParaRPr>
          </a:p>
          <a:p>
            <a:pPr indent="0" lvl="0" marL="0" rtl="0" algn="l">
              <a:lnSpc>
                <a:spcPct val="100000"/>
              </a:lnSpc>
              <a:spcBef>
                <a:spcPts val="100"/>
              </a:spcBef>
              <a:spcAft>
                <a:spcPts val="0"/>
              </a:spcAft>
              <a:buNone/>
            </a:pPr>
            <a:r>
              <a:rPr lang="en-GB" sz="1200">
                <a:solidFill>
                  <a:srgbClr val="FFFFFF"/>
                </a:solidFill>
              </a:rPr>
              <a:t>A deep learning neural network that aims to solve instance segmentation problems in machine learning or computer vision; it can separate different objects on an image or a video.</a:t>
            </a:r>
            <a:endParaRPr sz="1200">
              <a:solidFill>
                <a:srgbClr val="FFFFFF"/>
              </a:solidFill>
            </a:endParaRPr>
          </a:p>
          <a:p>
            <a:pPr indent="0" lvl="0" marL="0" rtl="0" algn="l">
              <a:lnSpc>
                <a:spcPct val="100000"/>
              </a:lnSpc>
              <a:spcBef>
                <a:spcPts val="100"/>
              </a:spcBef>
              <a:spcAft>
                <a:spcPts val="100"/>
              </a:spcAft>
              <a:buNone/>
            </a:pPr>
            <a:r>
              <a:rPr lang="en-GB" sz="1200">
                <a:solidFill>
                  <a:srgbClr val="FFFFFF"/>
                </a:solidFill>
              </a:rPr>
              <a:t>An image needs to provided as an input and the object bounding boxes, classes and masks are returned as an output.</a:t>
            </a:r>
            <a:endParaRPr sz="1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1"/>
          <p:cNvSpPr txBox="1"/>
          <p:nvPr>
            <p:ph idx="1" type="body"/>
          </p:nvPr>
        </p:nvSpPr>
        <p:spPr>
          <a:xfrm>
            <a:off x="2080975" y="964375"/>
            <a:ext cx="6528300" cy="12660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GB" sz="1800">
                <a:solidFill>
                  <a:srgbClr val="FFFFFF"/>
                </a:solidFill>
              </a:rPr>
              <a:t>Tensorflow:</a:t>
            </a:r>
            <a:endParaRPr b="1" sz="1800">
              <a:solidFill>
                <a:srgbClr val="FFFFFF"/>
              </a:solidFill>
            </a:endParaRPr>
          </a:p>
          <a:p>
            <a:pPr indent="0" lvl="0" marL="0" rtl="0" algn="l">
              <a:lnSpc>
                <a:spcPct val="114000"/>
              </a:lnSpc>
              <a:spcBef>
                <a:spcPts val="100"/>
              </a:spcBef>
              <a:spcAft>
                <a:spcPts val="0"/>
              </a:spcAft>
              <a:buNone/>
            </a:pPr>
            <a:r>
              <a:rPr lang="en-GB" sz="1200">
                <a:solidFill>
                  <a:srgbClr val="FFFFFF"/>
                </a:solidFill>
              </a:rPr>
              <a:t>The most important library used in this project is Tensorflow. We can say that this is the base library for our Project. Tensorflow is a free and open-source software library for dataflow and differentiable programming across a range of tasks. It is a symbolic math library, and is used for machine learning applications such as neural networks</a:t>
            </a:r>
            <a:endParaRPr sz="1200">
              <a:solidFill>
                <a:srgbClr val="FFFFFF"/>
              </a:solidFill>
            </a:endParaRPr>
          </a:p>
          <a:p>
            <a:pPr indent="0" lvl="0" marL="0" rtl="0" algn="l">
              <a:spcBef>
                <a:spcPts val="100"/>
              </a:spcBef>
              <a:spcAft>
                <a:spcPts val="1600"/>
              </a:spcAft>
              <a:buNone/>
            </a:pPr>
            <a:r>
              <a:t/>
            </a:r>
            <a:endParaRPr b="1" sz="1400">
              <a:solidFill>
                <a:srgbClr val="FFFFFF"/>
              </a:solidFill>
            </a:endParaRPr>
          </a:p>
        </p:txBody>
      </p:sp>
      <p:sp>
        <p:nvSpPr>
          <p:cNvPr id="255" name="Google Shape;255;p21"/>
          <p:cNvSpPr txBox="1"/>
          <p:nvPr/>
        </p:nvSpPr>
        <p:spPr>
          <a:xfrm>
            <a:off x="1266900" y="2405295"/>
            <a:ext cx="814200" cy="11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sz="1300">
              <a:solidFill>
                <a:srgbClr val="FFFFFF"/>
              </a:solidFill>
            </a:endParaRPr>
          </a:p>
        </p:txBody>
      </p:sp>
      <p:sp>
        <p:nvSpPr>
          <p:cNvPr id="256" name="Google Shape;256;p21"/>
          <p:cNvSpPr txBox="1"/>
          <p:nvPr>
            <p:ph type="title"/>
          </p:nvPr>
        </p:nvSpPr>
        <p:spPr>
          <a:xfrm>
            <a:off x="1266900" y="127000"/>
            <a:ext cx="7038900" cy="11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Libraries Used</a:t>
            </a:r>
            <a:endParaRPr sz="3600"/>
          </a:p>
        </p:txBody>
      </p:sp>
      <p:sp>
        <p:nvSpPr>
          <p:cNvPr id="257" name="Google Shape;257;p21"/>
          <p:cNvSpPr txBox="1"/>
          <p:nvPr/>
        </p:nvSpPr>
        <p:spPr>
          <a:xfrm>
            <a:off x="1266900" y="964378"/>
            <a:ext cx="814200" cy="11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1"/>
          <p:cNvSpPr txBox="1"/>
          <p:nvPr>
            <p:ph idx="1" type="body"/>
          </p:nvPr>
        </p:nvSpPr>
        <p:spPr>
          <a:xfrm>
            <a:off x="2080975" y="2405300"/>
            <a:ext cx="6528300" cy="13230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GB" sz="1800">
                <a:solidFill>
                  <a:srgbClr val="FFFFFF"/>
                </a:solidFill>
              </a:rPr>
              <a:t>Keras: </a:t>
            </a:r>
            <a:endParaRPr sz="1200">
              <a:solidFill>
                <a:srgbClr val="FFFFFF"/>
              </a:solidFill>
            </a:endParaRPr>
          </a:p>
          <a:p>
            <a:pPr indent="0" lvl="0" marL="0" rtl="0" algn="l">
              <a:lnSpc>
                <a:spcPct val="114000"/>
              </a:lnSpc>
              <a:spcBef>
                <a:spcPts val="100"/>
              </a:spcBef>
              <a:spcAft>
                <a:spcPts val="0"/>
              </a:spcAft>
              <a:buNone/>
            </a:pPr>
            <a:r>
              <a:rPr lang="en-GB" sz="1200">
                <a:solidFill>
                  <a:srgbClr val="FFFFFF"/>
                </a:solidFill>
              </a:rPr>
              <a:t>Using TensorFlow directly for creating deep learning models can be difficult thus we used Keras library provided by Python to work on the same.  Keras allows for easy and fast prototyping, supports both convolutional networks and recurrent networks, as well as combinations of the two and runs seamlessly on CPU and GPU. </a:t>
            </a:r>
            <a:endParaRPr sz="1200">
              <a:solidFill>
                <a:srgbClr val="FFFFFF"/>
              </a:solidFill>
            </a:endParaRPr>
          </a:p>
          <a:p>
            <a:pPr indent="0" lvl="0" marL="0" rtl="0" algn="l">
              <a:spcBef>
                <a:spcPts val="100"/>
              </a:spcBef>
              <a:spcAft>
                <a:spcPts val="1600"/>
              </a:spcAft>
              <a:buNone/>
            </a:pPr>
            <a:r>
              <a:t/>
            </a:r>
            <a:endParaRPr sz="1200">
              <a:solidFill>
                <a:srgbClr val="FFFFFF"/>
              </a:solidFill>
            </a:endParaRPr>
          </a:p>
        </p:txBody>
      </p:sp>
      <p:pic>
        <p:nvPicPr>
          <p:cNvPr id="259" name="Google Shape;259;p21"/>
          <p:cNvPicPr preferRelativeResize="0"/>
          <p:nvPr/>
        </p:nvPicPr>
        <p:blipFill>
          <a:blip r:embed="rId3">
            <a:alphaModFix/>
          </a:blip>
          <a:stretch>
            <a:fillRect/>
          </a:stretch>
        </p:blipFill>
        <p:spPr>
          <a:xfrm>
            <a:off x="5684275" y="3728300"/>
            <a:ext cx="1266000" cy="1266000"/>
          </a:xfrm>
          <a:prstGeom prst="rect">
            <a:avLst/>
          </a:prstGeom>
          <a:noFill/>
          <a:ln>
            <a:noFill/>
          </a:ln>
        </p:spPr>
      </p:pic>
      <p:pic>
        <p:nvPicPr>
          <p:cNvPr id="260" name="Google Shape;260;p21"/>
          <p:cNvPicPr preferRelativeResize="0"/>
          <p:nvPr/>
        </p:nvPicPr>
        <p:blipFill>
          <a:blip r:embed="rId4">
            <a:alphaModFix/>
          </a:blip>
          <a:stretch>
            <a:fillRect/>
          </a:stretch>
        </p:blipFill>
        <p:spPr>
          <a:xfrm>
            <a:off x="2008325" y="3807167"/>
            <a:ext cx="2327900" cy="117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t>METHODOLOGY</a:t>
            </a:r>
            <a:endParaRPr b="1" sz="3600"/>
          </a:p>
        </p:txBody>
      </p:sp>
      <p:sp>
        <p:nvSpPr>
          <p:cNvPr id="266" name="Google Shape;266;p22"/>
          <p:cNvSpPr txBox="1"/>
          <p:nvPr>
            <p:ph idx="1" type="body"/>
          </p:nvPr>
        </p:nvSpPr>
        <p:spPr>
          <a:xfrm>
            <a:off x="4295425" y="1458100"/>
            <a:ext cx="4611900" cy="3088500"/>
          </a:xfrm>
          <a:prstGeom prst="rect">
            <a:avLst/>
          </a:prstGeom>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a:t>A basic approach :</a:t>
            </a:r>
            <a:endParaRPr/>
          </a:p>
          <a:p>
            <a:pPr indent="0" lvl="0" marL="0" rtl="0" algn="l">
              <a:lnSpc>
                <a:spcPct val="114000"/>
              </a:lnSpc>
              <a:spcBef>
                <a:spcPts val="100"/>
              </a:spcBef>
              <a:spcAft>
                <a:spcPts val="100"/>
              </a:spcAft>
              <a:buNone/>
            </a:pPr>
            <a:r>
              <a:rPr lang="en-GB"/>
              <a:t>The training should be selected in a way that it could enhance the accuracy of algorithm. The model is created using the visual features extracted from the images as digits or whatever be the input of our training data. When an image is processed through the algorithm, these inputs are evaluated and determined whether which objects are present in the proposal based on the visual features. The goal of feature extraction is to reduce the variable sized image to a fixed set of visual features. The representative for the task at hands use these features to determine the class of the image.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3"/>
          <p:cNvSpPr txBox="1"/>
          <p:nvPr>
            <p:ph idx="2" type="title"/>
          </p:nvPr>
        </p:nvSpPr>
        <p:spPr>
          <a:xfrm>
            <a:off x="569300" y="2141248"/>
            <a:ext cx="1137000" cy="43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200"/>
              <a:t>ORIGINAL</a:t>
            </a:r>
            <a:endParaRPr b="1" sz="1200"/>
          </a:p>
          <a:p>
            <a:pPr indent="0" lvl="0" marL="0" rtl="0" algn="l">
              <a:spcBef>
                <a:spcPts val="0"/>
              </a:spcBef>
              <a:spcAft>
                <a:spcPts val="0"/>
              </a:spcAft>
              <a:buNone/>
            </a:pPr>
            <a:r>
              <a:rPr b="1" lang="en-GB" sz="1200"/>
              <a:t>    IMAGE</a:t>
            </a:r>
            <a:endParaRPr b="1" sz="1200"/>
          </a:p>
        </p:txBody>
      </p:sp>
      <p:sp>
        <p:nvSpPr>
          <p:cNvPr id="272" name="Google Shape;272;p23"/>
          <p:cNvSpPr txBox="1"/>
          <p:nvPr>
            <p:ph type="title"/>
          </p:nvPr>
        </p:nvSpPr>
        <p:spPr>
          <a:xfrm>
            <a:off x="5532750" y="1195700"/>
            <a:ext cx="2871900" cy="1609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GB" sz="3600">
                <a:solidFill>
                  <a:schemeClr val="dk1"/>
                </a:solidFill>
              </a:rPr>
              <a:t>RESULTS ACHIEVED</a:t>
            </a:r>
            <a:endParaRPr b="1" sz="3600">
              <a:solidFill>
                <a:schemeClr val="dk1"/>
              </a:solidFill>
            </a:endParaRPr>
          </a:p>
        </p:txBody>
      </p:sp>
      <p:sp>
        <p:nvSpPr>
          <p:cNvPr id="273" name="Google Shape;273;p23"/>
          <p:cNvSpPr txBox="1"/>
          <p:nvPr>
            <p:ph idx="1" type="body"/>
          </p:nvPr>
        </p:nvSpPr>
        <p:spPr>
          <a:xfrm>
            <a:off x="5532750" y="2907875"/>
            <a:ext cx="26427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Input: A jpg image is taken as an input</a:t>
            </a:r>
            <a:endParaRPr sz="1400"/>
          </a:p>
          <a:p>
            <a:pPr indent="0" lvl="0" marL="0" rtl="0" algn="l">
              <a:spcBef>
                <a:spcPts val="1600"/>
              </a:spcBef>
              <a:spcAft>
                <a:spcPts val="1600"/>
              </a:spcAft>
              <a:buNone/>
            </a:pPr>
            <a:r>
              <a:rPr lang="en-GB" sz="1400"/>
              <a:t>Output: A segmented image is given as an output</a:t>
            </a:r>
            <a:endParaRPr sz="1400"/>
          </a:p>
        </p:txBody>
      </p:sp>
      <p:sp>
        <p:nvSpPr>
          <p:cNvPr id="274" name="Google Shape;274;p23"/>
          <p:cNvSpPr txBox="1"/>
          <p:nvPr>
            <p:ph idx="2" type="title"/>
          </p:nvPr>
        </p:nvSpPr>
        <p:spPr>
          <a:xfrm>
            <a:off x="2813525" y="2141250"/>
            <a:ext cx="1516800" cy="43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200"/>
              <a:t>OUTPUT</a:t>
            </a:r>
            <a:endParaRPr b="1" sz="1200"/>
          </a:p>
        </p:txBody>
      </p:sp>
      <p:cxnSp>
        <p:nvCxnSpPr>
          <p:cNvPr id="275" name="Google Shape;275;p23"/>
          <p:cNvCxnSpPr/>
          <p:nvPr/>
        </p:nvCxnSpPr>
        <p:spPr>
          <a:xfrm>
            <a:off x="2330600" y="2138300"/>
            <a:ext cx="0" cy="2927400"/>
          </a:xfrm>
          <a:prstGeom prst="straightConnector1">
            <a:avLst/>
          </a:prstGeom>
          <a:noFill/>
          <a:ln cap="flat" cmpd="sng" w="9525">
            <a:solidFill>
              <a:schemeClr val="dk2"/>
            </a:solidFill>
            <a:prstDash val="solid"/>
            <a:round/>
            <a:headEnd len="med" w="med" type="none"/>
            <a:tailEnd len="med" w="med" type="none"/>
          </a:ln>
        </p:spPr>
      </p:cxnSp>
      <p:pic>
        <p:nvPicPr>
          <p:cNvPr id="276" name="Google Shape;276;p23"/>
          <p:cNvPicPr preferRelativeResize="0"/>
          <p:nvPr/>
        </p:nvPicPr>
        <p:blipFill>
          <a:blip r:embed="rId3">
            <a:alphaModFix/>
          </a:blip>
          <a:stretch>
            <a:fillRect/>
          </a:stretch>
        </p:blipFill>
        <p:spPr>
          <a:xfrm>
            <a:off x="86300" y="2903737"/>
            <a:ext cx="2103000" cy="1396525"/>
          </a:xfrm>
          <a:prstGeom prst="rect">
            <a:avLst/>
          </a:prstGeom>
          <a:noFill/>
          <a:ln>
            <a:noFill/>
          </a:ln>
        </p:spPr>
      </p:pic>
      <p:pic>
        <p:nvPicPr>
          <p:cNvPr id="277" name="Google Shape;277;p23"/>
          <p:cNvPicPr preferRelativeResize="0"/>
          <p:nvPr/>
        </p:nvPicPr>
        <p:blipFill rotWithShape="1">
          <a:blip r:embed="rId4">
            <a:alphaModFix/>
          </a:blip>
          <a:srcRect b="15741" l="18419" r="15227" t="14542"/>
          <a:stretch/>
        </p:blipFill>
        <p:spPr>
          <a:xfrm>
            <a:off x="2392925" y="2907875"/>
            <a:ext cx="2133850" cy="1366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2838000" y="294325"/>
            <a:ext cx="34680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CONCLUSION</a:t>
            </a:r>
            <a:endParaRPr sz="3600"/>
          </a:p>
        </p:txBody>
      </p:sp>
      <p:sp>
        <p:nvSpPr>
          <p:cNvPr id="283" name="Google Shape;283;p24"/>
          <p:cNvSpPr txBox="1"/>
          <p:nvPr>
            <p:ph idx="1" type="body"/>
          </p:nvPr>
        </p:nvSpPr>
        <p:spPr>
          <a:xfrm>
            <a:off x="1451075" y="950250"/>
            <a:ext cx="6519000" cy="1258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sz="1400"/>
              <a:t>As a team, we have come to the conclusion to implement this idea of instantiation only on images until it could really give us some sensible output. If we are able to achieve our objectives, then we can plan to extend this project on video and real time segmentation.  </a:t>
            </a:r>
            <a:endParaRPr sz="1400"/>
          </a:p>
        </p:txBody>
      </p:sp>
      <p:sp>
        <p:nvSpPr>
          <p:cNvPr id="284" name="Google Shape;284;p24"/>
          <p:cNvSpPr txBox="1"/>
          <p:nvPr>
            <p:ph type="title"/>
          </p:nvPr>
        </p:nvSpPr>
        <p:spPr>
          <a:xfrm>
            <a:off x="1585100" y="2154575"/>
            <a:ext cx="22641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LIMITATIONS</a:t>
            </a:r>
            <a:endParaRPr/>
          </a:p>
          <a:p>
            <a:pPr indent="0" lvl="0" marL="0" rtl="0" algn="l">
              <a:spcBef>
                <a:spcPts val="0"/>
              </a:spcBef>
              <a:spcAft>
                <a:spcPts val="0"/>
              </a:spcAft>
              <a:buNone/>
            </a:pPr>
            <a:r>
              <a:t/>
            </a:r>
            <a:endParaRPr sz="1000"/>
          </a:p>
        </p:txBody>
      </p:sp>
      <p:sp>
        <p:nvSpPr>
          <p:cNvPr id="285" name="Google Shape;285;p24"/>
          <p:cNvSpPr txBox="1"/>
          <p:nvPr>
            <p:ph idx="1" type="body"/>
          </p:nvPr>
        </p:nvSpPr>
        <p:spPr>
          <a:xfrm>
            <a:off x="1585100" y="2611500"/>
            <a:ext cx="2958300" cy="2274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1400"/>
              <a:t>Some of the limits to the project are:</a:t>
            </a:r>
            <a:endParaRPr sz="1400"/>
          </a:p>
          <a:p>
            <a:pPr indent="-317500" lvl="0" marL="457200" rtl="0" algn="l">
              <a:lnSpc>
                <a:spcPct val="114000"/>
              </a:lnSpc>
              <a:spcBef>
                <a:spcPts val="100"/>
              </a:spcBef>
              <a:spcAft>
                <a:spcPts val="0"/>
              </a:spcAft>
              <a:buSzPts val="1400"/>
              <a:buChar char="●"/>
            </a:pPr>
            <a:r>
              <a:rPr lang="en-GB" sz="1400"/>
              <a:t>T</a:t>
            </a:r>
            <a:r>
              <a:rPr lang="en-GB" sz="1400"/>
              <a:t>he model can be less accurate than we expect it to be, the main reason for this would be less complex data.</a:t>
            </a:r>
            <a:endParaRPr sz="1400"/>
          </a:p>
          <a:p>
            <a:pPr indent="-317500" lvl="0" marL="457200" rtl="0" algn="l">
              <a:lnSpc>
                <a:spcPct val="114000"/>
              </a:lnSpc>
              <a:spcBef>
                <a:spcPts val="0"/>
              </a:spcBef>
              <a:spcAft>
                <a:spcPts val="0"/>
              </a:spcAft>
              <a:buSzPts val="1400"/>
              <a:buChar char="●"/>
            </a:pPr>
            <a:r>
              <a:rPr lang="en-GB" sz="1400"/>
              <a:t>More complex images will be needed to have a near perfect model.</a:t>
            </a:r>
            <a:endParaRPr sz="1400"/>
          </a:p>
          <a:p>
            <a:pPr indent="0" lvl="0" marL="0" rtl="0" algn="l">
              <a:spcBef>
                <a:spcPts val="100"/>
              </a:spcBef>
              <a:spcAft>
                <a:spcPts val="1600"/>
              </a:spcAft>
              <a:buNone/>
            </a:pPr>
            <a:r>
              <a:t/>
            </a:r>
            <a:endParaRPr sz="1400"/>
          </a:p>
        </p:txBody>
      </p:sp>
      <p:sp>
        <p:nvSpPr>
          <p:cNvPr id="286" name="Google Shape;286;p24"/>
          <p:cNvSpPr txBox="1"/>
          <p:nvPr>
            <p:ph type="title"/>
          </p:nvPr>
        </p:nvSpPr>
        <p:spPr>
          <a:xfrm>
            <a:off x="5513125" y="2154563"/>
            <a:ext cx="40731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SCOPE</a:t>
            </a:r>
            <a:endParaRPr/>
          </a:p>
        </p:txBody>
      </p:sp>
      <p:sp>
        <p:nvSpPr>
          <p:cNvPr id="287" name="Google Shape;287;p24"/>
          <p:cNvSpPr txBox="1"/>
          <p:nvPr/>
        </p:nvSpPr>
        <p:spPr>
          <a:xfrm>
            <a:off x="5513125" y="2611500"/>
            <a:ext cx="3022800" cy="26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As of now Instansify has a broad range of class and hence can be further developed into many more area specific products: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3D reconstruction of objects in images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Semantic analysis of human emotions using images, etc.</a:t>
            </a:r>
            <a:endParaRPr>
              <a:solidFill>
                <a:schemeClr val="lt1"/>
              </a:solidFill>
              <a:latin typeface="Lato"/>
              <a:ea typeface="Lato"/>
              <a:cs typeface="Lato"/>
              <a:sym typeface="Lato"/>
            </a:endParaRPr>
          </a:p>
        </p:txBody>
      </p:sp>
      <p:graphicFrame>
        <p:nvGraphicFramePr>
          <p:cNvPr id="288" name="Google Shape;288;p24"/>
          <p:cNvGraphicFramePr/>
          <p:nvPr/>
        </p:nvGraphicFramePr>
        <p:xfrm>
          <a:off x="1401300" y="2240800"/>
          <a:ext cx="3000000" cy="3000000"/>
        </p:xfrm>
        <a:graphic>
          <a:graphicData uri="http://schemas.openxmlformats.org/drawingml/2006/table">
            <a:tbl>
              <a:tblPr>
                <a:noFill/>
                <a:tableStyleId>{10BFA42C-5A14-4E6C-B9B6-5DF7BFAC1E69}</a:tableStyleId>
              </a:tblPr>
              <a:tblGrid>
                <a:gridCol w="3292075"/>
              </a:tblGrid>
              <a:tr h="2714825">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289" name="Google Shape;289;p24"/>
          <p:cNvGraphicFramePr/>
          <p:nvPr/>
        </p:nvGraphicFramePr>
        <p:xfrm>
          <a:off x="5254775" y="2240800"/>
          <a:ext cx="3000000" cy="3000000"/>
        </p:xfrm>
        <a:graphic>
          <a:graphicData uri="http://schemas.openxmlformats.org/drawingml/2006/table">
            <a:tbl>
              <a:tblPr>
                <a:noFill/>
                <a:tableStyleId>{10BFA42C-5A14-4E6C-B9B6-5DF7BFAC1E69}</a:tableStyleId>
              </a:tblPr>
              <a:tblGrid>
                <a:gridCol w="3292075"/>
              </a:tblGrid>
              <a:tr h="2714825">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5"/>
          <p:cNvSpPr txBox="1"/>
          <p:nvPr/>
        </p:nvSpPr>
        <p:spPr>
          <a:xfrm>
            <a:off x="1760125" y="794700"/>
            <a:ext cx="33702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chemeClr val="lt1"/>
                </a:solidFill>
                <a:latin typeface="Lato"/>
                <a:ea typeface="Lato"/>
                <a:cs typeface="Lato"/>
                <a:sym typeface="Lato"/>
              </a:rPr>
              <a:t>REFERENCES</a:t>
            </a:r>
            <a:endParaRPr sz="3600">
              <a:solidFill>
                <a:schemeClr val="lt1"/>
              </a:solidFill>
              <a:latin typeface="Lato"/>
              <a:ea typeface="Lato"/>
              <a:cs typeface="Lato"/>
              <a:sym typeface="Lato"/>
            </a:endParaRPr>
          </a:p>
          <a:p>
            <a:pPr indent="0" lvl="0" marL="0" rtl="0" algn="l">
              <a:spcBef>
                <a:spcPts val="0"/>
              </a:spcBef>
              <a:spcAft>
                <a:spcPts val="0"/>
              </a:spcAft>
              <a:buNone/>
            </a:pPr>
            <a:r>
              <a:t/>
            </a:r>
            <a:endParaRPr sz="3600">
              <a:solidFill>
                <a:schemeClr val="lt1"/>
              </a:solidFill>
              <a:latin typeface="Lato"/>
              <a:ea typeface="Lato"/>
              <a:cs typeface="Lato"/>
              <a:sym typeface="Lato"/>
            </a:endParaRPr>
          </a:p>
        </p:txBody>
      </p:sp>
      <p:sp>
        <p:nvSpPr>
          <p:cNvPr id="295" name="Google Shape;295;p25"/>
          <p:cNvSpPr txBox="1"/>
          <p:nvPr/>
        </p:nvSpPr>
        <p:spPr>
          <a:xfrm>
            <a:off x="1870400" y="1813675"/>
            <a:ext cx="5732100" cy="2523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Matterport</a:t>
            </a:r>
            <a:endParaRPr>
              <a:solidFill>
                <a:schemeClr val="lt1"/>
              </a:solidFill>
              <a:latin typeface="Lato"/>
              <a:ea typeface="Lato"/>
              <a:cs typeface="Lato"/>
              <a:sym typeface="Lato"/>
            </a:endParaRPr>
          </a:p>
          <a:p>
            <a:pPr indent="0" lvl="0" marL="457200" rtl="0" algn="l">
              <a:spcBef>
                <a:spcPts val="0"/>
              </a:spcBef>
              <a:spcAft>
                <a:spcPts val="0"/>
              </a:spcAft>
              <a:buNone/>
            </a:pPr>
            <a:r>
              <a:rPr lang="en-GB" u="sng">
                <a:solidFill>
                  <a:schemeClr val="hlink"/>
                </a:solidFill>
                <a:latin typeface="Lato"/>
                <a:ea typeface="Lato"/>
                <a:cs typeface="Lato"/>
                <a:sym typeface="Lato"/>
                <a:hlinkClick r:id="rId3"/>
              </a:rPr>
              <a:t>https://github.com/matterport/Mask_RCNN</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Cornell University Research Paper</a:t>
            </a:r>
            <a:endParaRPr>
              <a:solidFill>
                <a:schemeClr val="lt1"/>
              </a:solidFill>
              <a:latin typeface="Lato"/>
              <a:ea typeface="Lato"/>
              <a:cs typeface="Lato"/>
              <a:sym typeface="Lato"/>
            </a:endParaRPr>
          </a:p>
          <a:p>
            <a:pPr indent="0" lvl="0" marL="457200" rtl="0" algn="l">
              <a:spcBef>
                <a:spcPts val="0"/>
              </a:spcBef>
              <a:spcAft>
                <a:spcPts val="0"/>
              </a:spcAft>
              <a:buNone/>
            </a:pPr>
            <a:r>
              <a:rPr lang="en-GB" u="sng">
                <a:solidFill>
                  <a:schemeClr val="hlink"/>
                </a:solidFill>
                <a:latin typeface="Lato"/>
                <a:ea typeface="Lato"/>
                <a:cs typeface="Lato"/>
                <a:sym typeface="Lato"/>
                <a:hlinkClick r:id="rId4"/>
              </a:rPr>
              <a:t>https://arxiv.org/abs/1703.06870</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Youtube Link For Mask RCNN Image Segmentation</a:t>
            </a:r>
            <a:endParaRPr>
              <a:solidFill>
                <a:schemeClr val="lt1"/>
              </a:solidFill>
              <a:latin typeface="Lato"/>
              <a:ea typeface="Lato"/>
              <a:cs typeface="Lato"/>
              <a:sym typeface="Lato"/>
            </a:endParaRPr>
          </a:p>
          <a:p>
            <a:pPr indent="0" lvl="0" marL="457200" rtl="0" algn="l">
              <a:spcBef>
                <a:spcPts val="0"/>
              </a:spcBef>
              <a:spcAft>
                <a:spcPts val="0"/>
              </a:spcAft>
              <a:buNone/>
            </a:pPr>
            <a:r>
              <a:rPr lang="en-GB" u="sng">
                <a:solidFill>
                  <a:schemeClr val="hlink"/>
                </a:solidFill>
                <a:latin typeface="Lato"/>
                <a:ea typeface="Lato"/>
                <a:cs typeface="Lato"/>
                <a:sym typeface="Lato"/>
                <a:hlinkClick r:id="rId5"/>
              </a:rPr>
              <a:t>https://www.youtube.com/watch?v=5ZStcy7NWqs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